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sldIdLst>
    <p:sldId id="256" r:id="rId2"/>
    <p:sldId id="257" r:id="rId3"/>
    <p:sldId id="313" r:id="rId4"/>
    <p:sldId id="298" r:id="rId5"/>
    <p:sldId id="299" r:id="rId6"/>
    <p:sldId id="302" r:id="rId7"/>
    <p:sldId id="303" r:id="rId8"/>
    <p:sldId id="305" r:id="rId9"/>
    <p:sldId id="304" r:id="rId10"/>
    <p:sldId id="301" r:id="rId11"/>
    <p:sldId id="307" r:id="rId12"/>
    <p:sldId id="258" r:id="rId13"/>
    <p:sldId id="259" r:id="rId14"/>
    <p:sldId id="260" r:id="rId15"/>
    <p:sldId id="261" r:id="rId16"/>
    <p:sldId id="262" r:id="rId17"/>
    <p:sldId id="306" r:id="rId18"/>
    <p:sldId id="263" r:id="rId19"/>
    <p:sldId id="264" r:id="rId20"/>
    <p:sldId id="265" r:id="rId21"/>
    <p:sldId id="308" r:id="rId22"/>
    <p:sldId id="266" r:id="rId23"/>
    <p:sldId id="267" r:id="rId24"/>
    <p:sldId id="268" r:id="rId25"/>
    <p:sldId id="269" r:id="rId26"/>
    <p:sldId id="270" r:id="rId27"/>
    <p:sldId id="309" r:id="rId28"/>
    <p:sldId id="333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310" r:id="rId38"/>
    <p:sldId id="279" r:id="rId39"/>
    <p:sldId id="280" r:id="rId40"/>
    <p:sldId id="281" r:id="rId41"/>
    <p:sldId id="282" r:id="rId42"/>
    <p:sldId id="283" r:id="rId43"/>
    <p:sldId id="284" r:id="rId44"/>
    <p:sldId id="285" r:id="rId45"/>
    <p:sldId id="286" r:id="rId46"/>
    <p:sldId id="287" r:id="rId47"/>
    <p:sldId id="288" r:id="rId48"/>
    <p:sldId id="289" r:id="rId49"/>
    <p:sldId id="290" r:id="rId50"/>
    <p:sldId id="311" r:id="rId51"/>
    <p:sldId id="291" r:id="rId52"/>
    <p:sldId id="314" r:id="rId53"/>
    <p:sldId id="315" r:id="rId54"/>
    <p:sldId id="316" r:id="rId55"/>
    <p:sldId id="320" r:id="rId56"/>
    <p:sldId id="321" r:id="rId57"/>
    <p:sldId id="322" r:id="rId58"/>
    <p:sldId id="323" r:id="rId59"/>
    <p:sldId id="324" r:id="rId60"/>
    <p:sldId id="325" r:id="rId61"/>
    <p:sldId id="317" r:id="rId62"/>
    <p:sldId id="318" r:id="rId63"/>
    <p:sldId id="319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292" r:id="rId72"/>
    <p:sldId id="293" r:id="rId73"/>
    <p:sldId id="294" r:id="rId74"/>
    <p:sldId id="295" r:id="rId75"/>
    <p:sldId id="296" r:id="rId76"/>
    <p:sldId id="297" r:id="rId7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0" autoAdjust="0"/>
    <p:restoredTop sz="94660"/>
  </p:normalViewPr>
  <p:slideViewPr>
    <p:cSldViewPr>
      <p:cViewPr varScale="1">
        <p:scale>
          <a:sx n="70" d="100"/>
          <a:sy n="70" d="100"/>
        </p:scale>
        <p:origin x="-5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98446-A05C-46E7-B9C6-7987567F030E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C16DD-E9AA-43F2-BB56-E530DF461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61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C16DD-E9AA-43F2-BB56-E530DF461E2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324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Mesospheric clouds, possible linked to global warming? 50mi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C16DD-E9AA-43F2-BB56-E530DF461E20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14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Associated with violent thunder</a:t>
            </a:r>
            <a:r>
              <a:rPr lang="en-US" baseline="0" dirty="0" smtClean="0"/>
              <a:t> storms – strong thermal convection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C16DD-E9AA-43F2-BB56-E530DF461E20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11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Stratosphere, 50-80K</a:t>
            </a:r>
            <a:r>
              <a:rPr lang="en-US" baseline="0" dirty="0" smtClean="0"/>
              <a:t> ft.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C16DD-E9AA-43F2-BB56-E530DF461E20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91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Associated</a:t>
            </a:r>
            <a:r>
              <a:rPr lang="en-US" baseline="0" dirty="0" smtClean="0"/>
              <a:t> with severe thunderstorms and negative buoyancy!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C16DD-E9AA-43F2-BB56-E530DF461E20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945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242C0-DE4F-4C45-949E-0C02DBC89ABC}" type="datetimeFigureOut">
              <a:rPr lang="en-US" smtClean="0"/>
              <a:pPr/>
              <a:t>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30614-620F-4636-9D23-9CDA6C6AFC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4fAOI6BeMZY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eNSnj4ZfZ8" TargetMode="External"/><Relationship Id="rId2" Type="http://schemas.openxmlformats.org/officeDocument/2006/relationships/hyperlink" Target="http://en.wikipedia.org/wiki/Water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Vp-8M4Tvj_A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apillary_action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Mercury_(element)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Chapter 18 </a:t>
            </a: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sz="9800" b="1" dirty="0" smtClean="0">
                <a:solidFill>
                  <a:schemeClr val="bg1"/>
                </a:solidFill>
              </a:rPr>
              <a:t>Moisture</a:t>
            </a:r>
            <a:r>
              <a:rPr lang="en-US" sz="9800" b="1" dirty="0">
                <a:solidFill>
                  <a:schemeClr val="bg1"/>
                </a:solidFill>
              </a:rPr>
              <a:t>, Clouds, &amp;</a:t>
            </a:r>
            <a:br>
              <a:rPr lang="en-US" sz="9800" b="1" dirty="0">
                <a:solidFill>
                  <a:schemeClr val="bg1"/>
                </a:solidFill>
              </a:rPr>
            </a:br>
            <a:r>
              <a:rPr lang="en-US" sz="9800" b="1" dirty="0">
                <a:solidFill>
                  <a:schemeClr val="bg1"/>
                </a:solidFill>
              </a:rPr>
              <a:t>Precipitation</a:t>
            </a:r>
            <a:endParaRPr lang="en-US" sz="98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l.yimg.com/g/images/spacebal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" y="-1490663"/>
            <a:ext cx="4762500" cy="3076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rgbClr val="990000"/>
                </a:solidFill>
              </a:rPr>
              <a:t>Energy</a:t>
            </a:r>
            <a:r>
              <a:rPr lang="en-US"/>
              <a:t> determines the state!</a:t>
            </a:r>
          </a:p>
        </p:txBody>
      </p:sp>
      <p:pic>
        <p:nvPicPr>
          <p:cNvPr id="30723" name="Picture 3" descr="energy levels for states of mat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667000"/>
            <a:ext cx="8839200" cy="2601913"/>
          </a:xfrm>
          <a:prstGeom prst="rect">
            <a:avLst/>
          </a:prstGeom>
          <a:noFill/>
        </p:spPr>
      </p:pic>
      <p:pic>
        <p:nvPicPr>
          <p:cNvPr id="3072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he can be taught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8200" y="6172200"/>
            <a:ext cx="304800" cy="304800"/>
          </a:xfrm>
          <a:prstGeom prst="rect">
            <a:avLst/>
          </a:prstGeom>
          <a:noFill/>
        </p:spPr>
      </p:pic>
      <p:pic>
        <p:nvPicPr>
          <p:cNvPr id="30725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trumpets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6248400"/>
            <a:ext cx="304800" cy="304800"/>
          </a:xfrm>
          <a:prstGeom prst="rect">
            <a:avLst/>
          </a:prstGeom>
          <a:noFill/>
        </p:spPr>
      </p:pic>
      <p:sp>
        <p:nvSpPr>
          <p:cNvPr id="2" name="Oval 1"/>
          <p:cNvSpPr/>
          <p:nvPr/>
        </p:nvSpPr>
        <p:spPr>
          <a:xfrm>
            <a:off x="1981200" y="3967956"/>
            <a:ext cx="533400" cy="98504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28600" y="4648200"/>
            <a:ext cx="1828800" cy="3048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18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0" fill="hold"/>
                                        <p:tgtEl>
                                          <p:spTgt spid="30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99" fill="hold"/>
                                        <p:tgtEl>
                                          <p:spTgt spid="307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4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5"/>
                </p:tgtEl>
              </p:cMediaNode>
            </p:audio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1447800"/>
            <a:ext cx="915158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869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/>
          <a:lstStyle/>
          <a:p>
            <a:r>
              <a:rPr lang="en-US" b="1" dirty="0"/>
              <a:t>The process of changing state requires that energy is transferred in </a:t>
            </a:r>
            <a:r>
              <a:rPr lang="en-US" b="1" dirty="0" smtClean="0"/>
              <a:t>the form </a:t>
            </a:r>
            <a:r>
              <a:rPr lang="en-US" b="1" dirty="0"/>
              <a:t>of heat.</a:t>
            </a:r>
          </a:p>
          <a:p>
            <a:pPr lvl="1"/>
            <a:r>
              <a:rPr lang="en-US" b="1" i="1" dirty="0" smtClean="0"/>
              <a:t>Latent </a:t>
            </a:r>
            <a:r>
              <a:rPr lang="en-US" b="1" i="1" dirty="0"/>
              <a:t>heat </a:t>
            </a:r>
            <a:r>
              <a:rPr lang="en-US" dirty="0"/>
              <a:t>is the energy absorbed or released during a change </a:t>
            </a:r>
            <a:r>
              <a:rPr lang="en-US" dirty="0" smtClean="0"/>
              <a:t>in state</a:t>
            </a:r>
            <a:r>
              <a:rPr lang="en-US" dirty="0"/>
              <a:t>. Latent heat </a:t>
            </a:r>
            <a:r>
              <a:rPr lang="en-US" u="sng" dirty="0"/>
              <a:t>does not </a:t>
            </a:r>
            <a:r>
              <a:rPr lang="en-US" dirty="0"/>
              <a:t>produce a temperature change.</a:t>
            </a:r>
          </a:p>
        </p:txBody>
      </p:sp>
      <p:pic>
        <p:nvPicPr>
          <p:cNvPr id="6146" name="Picture 2" descr="http://rds.yahoo.com/_ylt=A0WTefNIKSlK.awALOejzbkF/SIG=12rc2cnpa/EXP=1244297928/**http%3A/food.oregonstate.edu/learn/fdsyst/body/main/img_main/latenh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819400"/>
            <a:ext cx="5951904" cy="3828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rds.yahoo.com/_ylt=A0WTbx8iKilKIk0ALfOjzbkF/SIG=1230m8lnh/EXP=1244298146/**http%3A/www.weatherquestions.com/evapor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52400"/>
            <a:ext cx="5384800" cy="40386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4525963"/>
          </a:xfrm>
        </p:spPr>
        <p:txBody>
          <a:bodyPr/>
          <a:lstStyle/>
          <a:p>
            <a:r>
              <a:rPr lang="en-US" b="1" dirty="0" smtClean="0"/>
              <a:t>The </a:t>
            </a:r>
            <a:r>
              <a:rPr lang="en-US" b="1" dirty="0"/>
              <a:t>process of changing a liquid to a gas is called </a:t>
            </a:r>
            <a:r>
              <a:rPr lang="en-US" b="1" i="1" dirty="0"/>
              <a:t>evaporation</a:t>
            </a:r>
            <a:r>
              <a:rPr lang="en-US" b="1" dirty="0"/>
              <a:t>.</a:t>
            </a:r>
          </a:p>
        </p:txBody>
      </p:sp>
      <p:pic>
        <p:nvPicPr>
          <p:cNvPr id="16386" name="Picture 2" descr="http://rds.yahoo.com/_ylt=A0WTefifKSlKN.IAqfijzbkF/SIG=12ea90m3o/EXP=1244298015/**http%3A/student.valpo.edu/kkirchho/pictures/evapor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2971800"/>
            <a:ext cx="5321267" cy="3590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rds.yahoo.com/_ylt=A0WTbx_FKilKiEwAoQejzbkF/SIG=12441kqqc/EXP=1244298309/**http%3A/www.weatherquestions.com/condensati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295400"/>
            <a:ext cx="5181600" cy="40005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/>
          <a:lstStyle/>
          <a:p>
            <a:r>
              <a:rPr lang="en-US" b="1" dirty="0"/>
              <a:t>The process of changing water </a:t>
            </a:r>
            <a:r>
              <a:rPr lang="en-US" b="1" dirty="0" smtClean="0"/>
              <a:t>vapor (gas) to </a:t>
            </a:r>
            <a:r>
              <a:rPr lang="en-US" b="1" dirty="0"/>
              <a:t>liquid </a:t>
            </a:r>
            <a:r>
              <a:rPr lang="en-US" b="1" dirty="0" smtClean="0"/>
              <a:t>water </a:t>
            </a:r>
            <a:r>
              <a:rPr lang="en-US" b="1" dirty="0"/>
              <a:t>is </a:t>
            </a:r>
            <a:r>
              <a:rPr lang="en-US" b="1" dirty="0" smtClean="0"/>
              <a:t>called </a:t>
            </a:r>
            <a:r>
              <a:rPr lang="en-US" b="1" i="1" dirty="0" smtClean="0"/>
              <a:t>condensation</a:t>
            </a:r>
            <a:r>
              <a:rPr lang="en-US" b="1" dirty="0"/>
              <a:t>.</a:t>
            </a:r>
          </a:p>
        </p:txBody>
      </p:sp>
      <p:pic>
        <p:nvPicPr>
          <p:cNvPr id="17416" name="Picture 8" descr="http://upload.wikimedia.org/wikipedia/commons/d/d8/Condensation_on_water_bott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00475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/>
          <a:lstStyle/>
          <a:p>
            <a:r>
              <a:rPr lang="en-US" b="1" i="1" dirty="0"/>
              <a:t>Sublimation</a:t>
            </a:r>
            <a:r>
              <a:rPr lang="en-US" b="1" dirty="0"/>
              <a:t> is the conversion of a solid directly to a gas, </a:t>
            </a:r>
            <a:r>
              <a:rPr lang="en-US" b="1" dirty="0" smtClean="0"/>
              <a:t>without passing </a:t>
            </a:r>
            <a:r>
              <a:rPr lang="en-US" b="1" dirty="0"/>
              <a:t>through the liquid state.</a:t>
            </a:r>
          </a:p>
        </p:txBody>
      </p:sp>
      <p:pic>
        <p:nvPicPr>
          <p:cNvPr id="18434" name="Picture 2" descr="http://www.tsitonice.com/eng/gra/products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133600"/>
            <a:ext cx="5651500" cy="4231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4525963"/>
          </a:xfrm>
        </p:spPr>
        <p:txBody>
          <a:bodyPr/>
          <a:lstStyle/>
          <a:p>
            <a:r>
              <a:rPr lang="en-US" b="1" i="1" dirty="0"/>
              <a:t>Deposition</a:t>
            </a:r>
            <a:r>
              <a:rPr lang="en-US" b="1" dirty="0"/>
              <a:t> is the conversion of a vapor directly to a solid.</a:t>
            </a:r>
            <a:endParaRPr lang="en-US" dirty="0"/>
          </a:p>
        </p:txBody>
      </p:sp>
      <p:pic>
        <p:nvPicPr>
          <p:cNvPr id="19458" name="Picture 2" descr="http://farm4.static.flickr.com/3399/3226017448_91d1acd4c7.jpg?v=12329096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2809875" cy="4762500"/>
          </a:xfrm>
          <a:prstGeom prst="rect">
            <a:avLst/>
          </a:prstGeom>
          <a:noFill/>
        </p:spPr>
      </p:pic>
      <p:pic>
        <p:nvPicPr>
          <p:cNvPr id="19460" name="Picture 4" descr="http://www.aip.org/dbis/stories/2005/images/14407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286000"/>
            <a:ext cx="5130209" cy="367665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505200" y="6069568"/>
            <a:ext cx="513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www.youtube.com/watch?v=4fAOI6BeMZY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the processes that change matter between the three main states:</a:t>
            </a:r>
          </a:p>
          <a:p>
            <a:pPr lvl="1"/>
            <a:r>
              <a:rPr lang="en-US" dirty="0" smtClean="0"/>
              <a:t>Solid – Liquid</a:t>
            </a:r>
          </a:p>
          <a:p>
            <a:pPr lvl="1"/>
            <a:r>
              <a:rPr lang="en-US" dirty="0" smtClean="0"/>
              <a:t>Liquid – Gas</a:t>
            </a:r>
          </a:p>
          <a:p>
            <a:pPr lvl="1"/>
            <a:r>
              <a:rPr lang="en-US" dirty="0" smtClean="0"/>
              <a:t>Solid - Gas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6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weathercentral.com/weather/images/maps/us_humidity_640x480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04800" y="228600"/>
            <a:ext cx="8610600" cy="645795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28600"/>
            <a:ext cx="8610600" cy="6457950"/>
          </a:xfrm>
        </p:spPr>
        <p:txBody>
          <a:bodyPr>
            <a:normAutofit/>
          </a:bodyPr>
          <a:lstStyle/>
          <a:p>
            <a:r>
              <a:rPr lang="en-US" b="1" dirty="0"/>
              <a:t>When </a:t>
            </a:r>
            <a:r>
              <a:rPr lang="en-US" b="1" i="1" u="sng" dirty="0"/>
              <a:t>saturated</a:t>
            </a:r>
            <a:r>
              <a:rPr lang="en-US" b="1" dirty="0"/>
              <a:t>, warm air contains more water vapor than </a:t>
            </a:r>
            <a:r>
              <a:rPr lang="en-US" b="1" dirty="0" smtClean="0"/>
              <a:t>saturated cold </a:t>
            </a:r>
            <a:r>
              <a:rPr lang="en-US" b="1" dirty="0"/>
              <a:t>air.</a:t>
            </a:r>
          </a:p>
          <a:p>
            <a:pPr lvl="1"/>
            <a:r>
              <a:rPr lang="en-US" b="1" dirty="0" smtClean="0"/>
              <a:t>The </a:t>
            </a:r>
            <a:r>
              <a:rPr lang="en-US" b="1" dirty="0"/>
              <a:t>general term for the amount of water vapor in air is </a:t>
            </a:r>
            <a:r>
              <a:rPr lang="en-US" b="1" i="1" u="sng" dirty="0"/>
              <a:t>humidity</a:t>
            </a:r>
            <a:r>
              <a:rPr lang="en-US" b="1" dirty="0"/>
              <a:t>.</a:t>
            </a:r>
          </a:p>
          <a:p>
            <a:pPr lvl="1"/>
            <a:r>
              <a:rPr lang="en-US" b="1" dirty="0" smtClean="0"/>
              <a:t>For a given temp./pressure - </a:t>
            </a:r>
            <a:r>
              <a:rPr lang="en-US" b="1" u="sng" dirty="0" smtClean="0"/>
              <a:t>Saturated</a:t>
            </a:r>
            <a:r>
              <a:rPr lang="en-US" b="1" dirty="0" smtClean="0"/>
              <a:t> </a:t>
            </a:r>
            <a:r>
              <a:rPr lang="en-US" b="1" dirty="0"/>
              <a:t>is the state of air </a:t>
            </a:r>
            <a:r>
              <a:rPr lang="en-US" b="1" dirty="0" smtClean="0"/>
              <a:t>when net evaporation and condensation rates are approximately equal or balanced.</a:t>
            </a:r>
          </a:p>
          <a:p>
            <a:pPr lvl="1"/>
            <a:r>
              <a:rPr lang="en-US" b="1" dirty="0" smtClean="0"/>
              <a:t>“that </a:t>
            </a:r>
            <a:r>
              <a:rPr lang="en-US" b="1" dirty="0"/>
              <a:t>contains the most water vapor that </a:t>
            </a:r>
            <a:r>
              <a:rPr lang="en-US" b="1" dirty="0" smtClean="0"/>
              <a:t>it can </a:t>
            </a:r>
            <a:r>
              <a:rPr lang="en-US" b="1" dirty="0"/>
              <a:t>hold at any given temperature and </a:t>
            </a:r>
            <a:r>
              <a:rPr lang="en-US" b="1" dirty="0" smtClean="0"/>
              <a:t>pressure” can be a little misleading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ashrae.biz/ac/img_hum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2599"/>
            <a:ext cx="8162088" cy="6264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/>
              <a:t>18.1</a:t>
            </a:r>
            <a:r>
              <a:rPr lang="en-US" b="1" dirty="0"/>
              <a:t> Water in the Atmosphere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4800600" cy="5257800"/>
          </a:xfrm>
        </p:spPr>
        <p:txBody>
          <a:bodyPr>
            <a:normAutofit/>
          </a:bodyPr>
          <a:lstStyle/>
          <a:p>
            <a:r>
              <a:rPr lang="en-US" b="1" dirty="0"/>
              <a:t>When it comes to understanding atmospheric processes, water vapor </a:t>
            </a:r>
            <a:r>
              <a:rPr lang="en-US" b="1" dirty="0" smtClean="0"/>
              <a:t>is the </a:t>
            </a:r>
            <a:r>
              <a:rPr lang="en-US" b="1" dirty="0"/>
              <a:t>most important gas in the atmosphere.</a:t>
            </a:r>
          </a:p>
          <a:p>
            <a:pPr lvl="1"/>
            <a:r>
              <a:rPr lang="en-US" dirty="0" smtClean="0"/>
              <a:t>Water </a:t>
            </a:r>
            <a:r>
              <a:rPr lang="en-US" dirty="0"/>
              <a:t>vapor is the source of all condensation and precipitation, </a:t>
            </a:r>
            <a:r>
              <a:rPr lang="en-US" dirty="0" smtClean="0"/>
              <a:t>which is </a:t>
            </a:r>
            <a:r>
              <a:rPr lang="en-US" dirty="0"/>
              <a:t>any form of water that falls from a cloud.</a:t>
            </a:r>
          </a:p>
        </p:txBody>
      </p:sp>
      <p:pic>
        <p:nvPicPr>
          <p:cNvPr id="4098" name="Picture 2" descr="http://l.yimg.com/g/images/spacebal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963738"/>
            <a:ext cx="4762500" cy="4048126"/>
          </a:xfrm>
          <a:prstGeom prst="rect">
            <a:avLst/>
          </a:prstGeom>
          <a:noFill/>
        </p:spPr>
      </p:pic>
      <p:pic>
        <p:nvPicPr>
          <p:cNvPr id="4100" name="Picture 4" descr="http://rds.yahoo.com/_ylt=A0WTbx6qKClKoEEA6iijzbkF/SIG=128kffm4d/EXP=1244297770/**http%3A/pangea.tec.selu.edu/~cboylan/etec644/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447800"/>
            <a:ext cx="3743325" cy="499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4525963"/>
          </a:xfrm>
        </p:spPr>
        <p:txBody>
          <a:bodyPr>
            <a:normAutofit/>
          </a:bodyPr>
          <a:lstStyle/>
          <a:p>
            <a:r>
              <a:rPr lang="en-US" b="1" i="1" u="sng" dirty="0" smtClean="0"/>
              <a:t>Relative humidity</a:t>
            </a:r>
            <a:r>
              <a:rPr lang="en-US" b="1" dirty="0" smtClean="0"/>
              <a:t> is a ratio of the air’s actual water-vapor content compared with the amount of water vapor air can hold at that temperature and pressure.</a:t>
            </a:r>
          </a:p>
          <a:p>
            <a:pPr lvl="1"/>
            <a:r>
              <a:rPr lang="en-US" dirty="0" smtClean="0"/>
              <a:t>Relative humidity indicates how near the air is to saturation, rather than the actual amount of water vapor in the air.</a:t>
            </a:r>
            <a:endParaRPr lang="en-US" dirty="0"/>
          </a:p>
        </p:txBody>
      </p:sp>
      <p:pic>
        <p:nvPicPr>
          <p:cNvPr id="4" name="Picture 2" descr="http://geography.cst.cmich.edu/Franc1M/4Geo105/images/lectures/moisture/relativehumidit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657600"/>
            <a:ext cx="7118642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7" y="381000"/>
            <a:ext cx="9180854" cy="612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32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8763000" cy="4525963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When the water-vapor content of air remains constant, lowering air temperature causes an increase in relative humidity, and raising air temperature causes a decrease in relative humidity.</a:t>
            </a:r>
          </a:p>
          <a:p>
            <a:pPr lvl="1"/>
            <a:r>
              <a:rPr lang="en-US" dirty="0" smtClean="0"/>
              <a:t>The dew-point temperature or simply the </a:t>
            </a:r>
            <a:r>
              <a:rPr lang="en-US" b="1" i="1" u="sng" dirty="0" smtClean="0"/>
              <a:t>dew point </a:t>
            </a:r>
            <a:r>
              <a:rPr lang="en-US" dirty="0" smtClean="0"/>
              <a:t>is the temperature to which a parcel of air would need to be cooled to reach saturation.</a:t>
            </a:r>
          </a:p>
          <a:p>
            <a:pPr lvl="1"/>
            <a:r>
              <a:rPr lang="en-US" dirty="0" smtClean="0"/>
              <a:t>Relative humidity is commonly measured by using a </a:t>
            </a:r>
            <a:r>
              <a:rPr lang="en-US" b="1" i="1" u="sng" dirty="0" smtClean="0"/>
              <a:t>hygrometer</a:t>
            </a:r>
            <a:r>
              <a:rPr lang="en-US" b="1" dirty="0" smtClean="0"/>
              <a:t>.</a:t>
            </a:r>
            <a:endParaRPr lang="en-US" dirty="0"/>
          </a:p>
        </p:txBody>
      </p:sp>
      <p:pic>
        <p:nvPicPr>
          <p:cNvPr id="1026" name="Picture 2" descr="http://weather.stives-town.info/images/d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4400550"/>
            <a:ext cx="3286125" cy="2457450"/>
          </a:xfrm>
          <a:prstGeom prst="rect">
            <a:avLst/>
          </a:prstGeom>
          <a:noFill/>
        </p:spPr>
      </p:pic>
      <p:pic>
        <p:nvPicPr>
          <p:cNvPr id="1028" name="Picture 4" descr="http://cart.clockparts.com/images/W73G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343400"/>
            <a:ext cx="2286000" cy="222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drillspot.com/pimages/337/33758_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0464" y="4495800"/>
            <a:ext cx="2362200" cy="2362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5029200" cy="4648200"/>
          </a:xfrm>
        </p:spPr>
        <p:txBody>
          <a:bodyPr>
            <a:noAutofit/>
          </a:bodyPr>
          <a:lstStyle/>
          <a:p>
            <a:pPr algn="l"/>
            <a:r>
              <a:rPr lang="en-US" sz="2800" b="1" u="sng" dirty="0" smtClean="0"/>
              <a:t>Hygrometers</a:t>
            </a:r>
            <a:r>
              <a:rPr lang="en-US" sz="2800" dirty="0" smtClean="0"/>
              <a:t> are a common and basic tool used to measure the amount of humidity in the atmosphere. There are two common types of hygrometer: the simplest is a dry and wet bulb </a:t>
            </a:r>
            <a:r>
              <a:rPr lang="en-US" sz="2800" dirty="0" err="1" smtClean="0"/>
              <a:t>psychrometer</a:t>
            </a:r>
            <a:r>
              <a:rPr lang="en-US" sz="2800" dirty="0" smtClean="0"/>
              <a:t> (you can make one of these at home), or the slightly more complex version is called a mechanical hygrometer.</a:t>
            </a:r>
            <a:endParaRPr lang="en-US" sz="2800" dirty="0"/>
          </a:p>
        </p:txBody>
      </p:sp>
      <p:pic>
        <p:nvPicPr>
          <p:cNvPr id="24580" name="Picture 4" descr="Wet Bulb Hygrome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5321" y="0"/>
            <a:ext cx="3600450" cy="5299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18.2</a:t>
            </a:r>
            <a:r>
              <a:rPr lang="en-US" b="1" dirty="0" smtClean="0"/>
              <a:t>   </a:t>
            </a:r>
            <a:r>
              <a:rPr lang="en-US" b="1" dirty="0" smtClean="0">
                <a:latin typeface="Cooper Black" pitchFamily="18" charset="0"/>
              </a:rPr>
              <a:t>Cloud Formation</a:t>
            </a:r>
            <a:endParaRPr lang="en-US" dirty="0">
              <a:latin typeface="Cooper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Blow on the back of your hand with a wide open mouth, then try doing the same with lips tightly pursed.  What do you notice?  Explanations? </a:t>
            </a:r>
          </a:p>
          <a:p>
            <a:pPr marL="0" indent="0">
              <a:buNone/>
            </a:pPr>
            <a:r>
              <a:rPr lang="en-US" b="1" dirty="0" smtClean="0"/>
              <a:t>When air is allowed to expand, it cools, and when air is compressed, it warms. Why? </a:t>
            </a:r>
          </a:p>
          <a:p>
            <a:r>
              <a:rPr lang="en-US" b="1" dirty="0" smtClean="0"/>
              <a:t>Expansion absorbs or requires heat!</a:t>
            </a:r>
          </a:p>
          <a:p>
            <a:pPr marL="0" indent="0">
              <a:buNone/>
            </a:pPr>
            <a:r>
              <a:rPr lang="en-US" dirty="0" smtClean="0"/>
              <a:t>Temperature changes that happen even though heat isn’t added or subtracted are called </a:t>
            </a:r>
            <a:r>
              <a:rPr lang="en-US" b="1" i="1" dirty="0" smtClean="0"/>
              <a:t>adiabatic temperature changes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rate of adiabatic cooling or heating in unsaturated air and is called the </a:t>
            </a:r>
            <a:r>
              <a:rPr lang="en-US" b="1" i="1" dirty="0" smtClean="0"/>
              <a:t>dry adiabatic rate. ~10°C/1000m</a:t>
            </a:r>
          </a:p>
          <a:p>
            <a:r>
              <a:rPr lang="en-US" dirty="0" smtClean="0"/>
              <a:t>The rate of adiabatic cooling in saturated air is called the </a:t>
            </a:r>
            <a:r>
              <a:rPr lang="en-US" b="1" i="1" dirty="0" smtClean="0"/>
              <a:t>wet adiabatic rate ~5°C/1000m.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kkd.ou.edu/METR%202603/dry%20ad%20lapse%20r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7999"/>
            <a:ext cx="7947758" cy="6850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geology.csupomona.edu/drjessey/class/Gsc101/adiabatic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08" y="32657"/>
            <a:ext cx="9073146" cy="6705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5" y="152400"/>
            <a:ext cx="9109925" cy="650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121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13" y="381000"/>
            <a:ext cx="87216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Clouds form when </a:t>
            </a:r>
            <a:r>
              <a:rPr lang="en-US" sz="3200" b="1" dirty="0" smtClean="0"/>
              <a:t>air rises or is lifted </a:t>
            </a:r>
            <a:r>
              <a:rPr lang="en-US" sz="3200" dirty="0" smtClean="0"/>
              <a:t>(expansion and cooling) to the point where the </a:t>
            </a:r>
            <a:r>
              <a:rPr lang="en-US" sz="3200" b="1" dirty="0" smtClean="0"/>
              <a:t>dew point </a:t>
            </a:r>
            <a:r>
              <a:rPr lang="en-US" sz="3200" dirty="0" smtClean="0"/>
              <a:t>temperature is reached – the condensation level.</a:t>
            </a:r>
          </a:p>
          <a:p>
            <a:endParaRPr lang="en-US" sz="3200" dirty="0"/>
          </a:p>
          <a:p>
            <a:r>
              <a:rPr lang="en-US" sz="3200" dirty="0" smtClean="0"/>
              <a:t>So why or how does air rise or get lifted?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2794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ag.arizona.edu/watershedsteward/resources/module/Climate/images/rain_shadow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7420" y="2590801"/>
            <a:ext cx="6514809" cy="42672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Four mechanisms that can cause air to rise are: </a:t>
            </a:r>
            <a:r>
              <a:rPr lang="en-US" b="1" i="1" dirty="0" smtClean="0"/>
              <a:t>orographic lifting, frontal wedging, convergence, </a:t>
            </a:r>
            <a:r>
              <a:rPr lang="en-US" b="1" dirty="0" smtClean="0"/>
              <a:t>and</a:t>
            </a:r>
            <a:r>
              <a:rPr lang="en-US" b="1" i="1" dirty="0" smtClean="0"/>
              <a:t> localized convective lifting</a:t>
            </a:r>
            <a:r>
              <a:rPr lang="en-US" b="1" dirty="0" smtClean="0"/>
              <a:t>.</a:t>
            </a:r>
          </a:p>
          <a:p>
            <a:r>
              <a:rPr lang="en-US" sz="2800" b="1" i="1" dirty="0" smtClean="0"/>
              <a:t>Orographic lifting </a:t>
            </a:r>
            <a:r>
              <a:rPr lang="en-US" sz="2800" dirty="0" smtClean="0"/>
              <a:t>of air occurs when elevated terrains, such as mountains, act as barriers to air flow, forcing the air to ascend.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Water in the Atmosphere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Water vapor makes up 0-4% of the atmosphere</a:t>
            </a:r>
          </a:p>
          <a:p>
            <a:pPr eaLnBrk="1" hangingPunct="1"/>
            <a:r>
              <a:rPr lang="en-US" altLang="en-US" smtClean="0"/>
              <a:t>Most variable component</a:t>
            </a:r>
          </a:p>
          <a:p>
            <a:pPr eaLnBrk="1" hangingPunct="1"/>
            <a:r>
              <a:rPr lang="en-US" altLang="en-US" smtClean="0"/>
              <a:t>Residence time of a water molecule in the atmosphere = 10 days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smtClean="0"/>
              <a:t>1. Water is part of the atmosphere</a:t>
            </a:r>
          </a:p>
        </p:txBody>
      </p:sp>
    </p:spTree>
    <p:extLst>
      <p:ext uri="{BB962C8B-B14F-4D97-AF65-F5344CB8AC3E}">
        <p14:creationId xmlns:p14="http://schemas.microsoft.com/office/powerpoint/2010/main" val="347127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upload.wikimedia.org/wikipedia/commons/b/b2/Orographic_lifting_of_the_air_-_NO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70" y="457200"/>
            <a:ext cx="9177215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38862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A front is the boundary between colliding masses of warm and cold air. </a:t>
            </a:r>
          </a:p>
          <a:p>
            <a:r>
              <a:rPr lang="en-US" b="1" i="1" dirty="0" smtClean="0"/>
              <a:t>Frontal wedging </a:t>
            </a:r>
            <a:r>
              <a:rPr lang="en-US" dirty="0" smtClean="0"/>
              <a:t>is a process that occurs at a front in which cold, dense air acts as a barrier over which warmer, less dense air rises.</a:t>
            </a:r>
            <a:endParaRPr lang="en-US" dirty="0"/>
          </a:p>
        </p:txBody>
      </p:sp>
      <p:pic>
        <p:nvPicPr>
          <p:cNvPr id="30722" name="Picture 2" descr="http://stloe.most.go.th/html/lo_index/LOcanada7/706/images/7_6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914400"/>
            <a:ext cx="50292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age-photo.weather.com/7C/69/full/7C69ACD2-7CDF-428E-BF86-A54625807D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71027" cy="3505200"/>
          </a:xfrm>
          <a:prstGeom prst="rect">
            <a:avLst/>
          </a:prstGeom>
          <a:noFill/>
        </p:spPr>
      </p:pic>
      <p:pic>
        <p:nvPicPr>
          <p:cNvPr id="31748" name="Picture 4" descr="http://i.pbase.com/g4/43/583743/2/64870089.GKzzE1A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8225" y="0"/>
            <a:ext cx="4295775" cy="3879253"/>
          </a:xfrm>
          <a:prstGeom prst="rect">
            <a:avLst/>
          </a:prstGeom>
          <a:noFill/>
        </p:spPr>
      </p:pic>
      <p:pic>
        <p:nvPicPr>
          <p:cNvPr id="31750" name="Picture 6" descr="http://www.stormeffects.com/images/81902%20ChircCbWa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7600"/>
            <a:ext cx="4736306" cy="3200400"/>
          </a:xfrm>
          <a:prstGeom prst="rect">
            <a:avLst/>
          </a:prstGeom>
          <a:noFill/>
        </p:spPr>
      </p:pic>
      <p:pic>
        <p:nvPicPr>
          <p:cNvPr id="31752" name="Picture 8" descr="http://www.stormeffects.com/images/72704-MurdoLiteshw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964305"/>
            <a:ext cx="4267200" cy="2893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4525963"/>
          </a:xfrm>
        </p:spPr>
        <p:txBody>
          <a:bodyPr/>
          <a:lstStyle/>
          <a:p>
            <a:r>
              <a:rPr lang="en-US" b="1" i="1" dirty="0" smtClean="0"/>
              <a:t>Convergence</a:t>
            </a:r>
            <a:r>
              <a:rPr lang="en-US" dirty="0" smtClean="0"/>
              <a:t> is the lifting of air that results from air in the lower atmosphere flowing together.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771" y="2667000"/>
            <a:ext cx="476842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http://www.zamg.ac.at/docu/Manual/SatManu/CMs/ConvSaL/images/clcosk1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4890" y="1805348"/>
            <a:ext cx="4339110" cy="5052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bimedia.ftp.clickability.com/wshmwebftp/WebStuff/Convergence_Diverge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0"/>
            <a:ext cx="5257800" cy="3028950"/>
          </a:xfrm>
          <a:prstGeom prst="rect">
            <a:avLst/>
          </a:prstGeom>
          <a:noFill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124200"/>
            <a:ext cx="2836897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http://www.casadesol.info/img/sunny_sk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429000"/>
            <a:ext cx="320040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6248400" cy="4754563"/>
          </a:xfrm>
        </p:spPr>
        <p:txBody>
          <a:bodyPr/>
          <a:lstStyle/>
          <a:p>
            <a:r>
              <a:rPr lang="en-US" b="1" i="1" dirty="0" smtClean="0"/>
              <a:t>Localized convective lifting </a:t>
            </a:r>
            <a:r>
              <a:rPr lang="en-US" dirty="0" smtClean="0"/>
              <a:t>occurs when unequal heating of Earth’s surface warms a pocket of air more than the surrounding air, lowering the air pocket’s density.</a:t>
            </a:r>
            <a:endParaRPr lang="en-US" dirty="0"/>
          </a:p>
        </p:txBody>
      </p:sp>
      <p:pic>
        <p:nvPicPr>
          <p:cNvPr id="34820" name="Picture 4" descr="http://ww2010.atmos.uiuc.edu/guides/mtr/cld/dvlp/gifs/cnvct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15384"/>
            <a:ext cx="4648200" cy="3933092"/>
          </a:xfrm>
          <a:prstGeom prst="rect">
            <a:avLst/>
          </a:prstGeom>
          <a:noFill/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1178" y="76200"/>
            <a:ext cx="2922822" cy="608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gotoknow.org/file/chiew-buncha/Convective_Lifting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57200"/>
            <a:ext cx="7162800" cy="53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92" y="457200"/>
            <a:ext cx="8016875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3352800"/>
            <a:ext cx="784542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5185" y="2463800"/>
            <a:ext cx="376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29200" y="2463800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55185" y="5565775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5565775"/>
            <a:ext cx="379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49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4495800" cy="6248400"/>
          </a:xfrm>
        </p:spPr>
        <p:txBody>
          <a:bodyPr>
            <a:normAutofit/>
          </a:bodyPr>
          <a:lstStyle/>
          <a:p>
            <a:r>
              <a:rPr lang="en-US" b="1" dirty="0" smtClean="0"/>
              <a:t>Stable air tends to remain in its original position, while unstable air tends to rise.</a:t>
            </a:r>
          </a:p>
          <a:p>
            <a:pPr lvl="1"/>
            <a:r>
              <a:rPr lang="en-US" dirty="0" smtClean="0"/>
              <a:t>The most stable conditions happen when air temperature actually increases with height, called a </a:t>
            </a:r>
            <a:r>
              <a:rPr lang="en-US" b="1" dirty="0" smtClean="0"/>
              <a:t>temperature inversion.</a:t>
            </a:r>
            <a:endParaRPr lang="en-US" dirty="0"/>
          </a:p>
        </p:txBody>
      </p:sp>
      <p:pic>
        <p:nvPicPr>
          <p:cNvPr id="36868" name="Picture 4" descr="http://www.sciencelearn.org.nz/var/sciencelearn/storage/images/contexts/enviro_imprints/sci_media/images/temperature_inversion/61371-2-eng-NZ/temperature_inversion_full_size_portra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57200"/>
            <a:ext cx="3990226" cy="599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epa.qld.gov.au/images/environmental_management/air/real_inversion.jpg"/>
          <p:cNvPicPr>
            <a:picLocks noChangeAspect="1" noChangeArrowheads="1"/>
          </p:cNvPicPr>
          <p:nvPr/>
        </p:nvPicPr>
        <p:blipFill rotWithShape="1">
          <a:blip r:embed="rId2" cstate="print"/>
          <a:srcRect b="9203"/>
          <a:stretch/>
        </p:blipFill>
        <p:spPr bwMode="auto">
          <a:xfrm>
            <a:off x="152400" y="228600"/>
            <a:ext cx="5715000" cy="2819400"/>
          </a:xfrm>
          <a:prstGeom prst="rect">
            <a:avLst/>
          </a:prstGeom>
          <a:noFill/>
        </p:spPr>
      </p:pic>
      <p:pic>
        <p:nvPicPr>
          <p:cNvPr id="37892" name="Picture 4" descr="http://static.flickr.com/108/316051601_ee82cf7ec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3048000"/>
            <a:ext cx="5082668" cy="3629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is a VERY special substance!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 water a: Mineral?  Element? Mixture? Compound? Molecule?</a:t>
            </a:r>
          </a:p>
          <a:p>
            <a:r>
              <a:rPr lang="en-US" dirty="0" smtClean="0"/>
              <a:t>Water properties?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en.wikipedia.org/wiki/Water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www.youtube.com/watch?v=0eNSnj4ZfZ8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7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apollo.lsc.vsc.edu/classes/met130/notes/chapter5/graphics/drop_cloud_cc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1676400"/>
            <a:ext cx="4953000" cy="451485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04800"/>
            <a:ext cx="8229600" cy="57912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For any form of condensation to occur, whether it be dew, fog, or clouds, the air must be saturated and have a surface to cling to.</a:t>
            </a:r>
          </a:p>
          <a:p>
            <a:pPr>
              <a:buNone/>
            </a:pPr>
            <a:endParaRPr lang="en-US" b="1" dirty="0" smtClean="0"/>
          </a:p>
          <a:p>
            <a:pPr lvl="1"/>
            <a:r>
              <a:rPr lang="en-US" dirty="0" smtClean="0"/>
              <a:t>When condensation </a:t>
            </a:r>
          </a:p>
          <a:p>
            <a:pPr lvl="1">
              <a:buNone/>
            </a:pPr>
            <a:r>
              <a:rPr lang="en-US" dirty="0" smtClean="0"/>
              <a:t>occurs in the air </a:t>
            </a:r>
          </a:p>
          <a:p>
            <a:pPr lvl="1">
              <a:buNone/>
            </a:pPr>
            <a:r>
              <a:rPr lang="en-US" dirty="0" smtClean="0"/>
              <a:t>above the ground, </a:t>
            </a:r>
          </a:p>
          <a:p>
            <a:pPr lvl="1">
              <a:buNone/>
            </a:pPr>
            <a:r>
              <a:rPr lang="en-US" dirty="0" smtClean="0"/>
              <a:t>tiny bits of particulate </a:t>
            </a:r>
          </a:p>
          <a:p>
            <a:pPr lvl="1">
              <a:buNone/>
            </a:pPr>
            <a:r>
              <a:rPr lang="en-US" dirty="0" smtClean="0"/>
              <a:t>matter, called </a:t>
            </a:r>
          </a:p>
          <a:p>
            <a:pPr lvl="1">
              <a:buNone/>
            </a:pPr>
            <a:r>
              <a:rPr lang="en-US" b="1" dirty="0" smtClean="0"/>
              <a:t>condensation </a:t>
            </a:r>
            <a:r>
              <a:rPr lang="en-US" b="1" dirty="0" err="1" smtClean="0"/>
              <a:t>nu</a:t>
            </a:r>
            <a:r>
              <a:rPr lang="en-US" dirty="0" err="1"/>
              <a:t>surfaces</a:t>
            </a:r>
            <a:r>
              <a:rPr lang="en-US" dirty="0"/>
              <a:t> </a:t>
            </a:r>
          </a:p>
          <a:p>
            <a:pPr lvl="1">
              <a:buNone/>
            </a:pPr>
            <a:r>
              <a:rPr lang="en-US" b="1" dirty="0" err="1" smtClean="0"/>
              <a:t>clei</a:t>
            </a:r>
            <a:r>
              <a:rPr lang="en-US" dirty="0" smtClean="0"/>
              <a:t>, </a:t>
            </a:r>
          </a:p>
          <a:p>
            <a:pPr lvl="1">
              <a:buNone/>
            </a:pPr>
            <a:r>
              <a:rPr lang="en-US" dirty="0" smtClean="0"/>
              <a:t>serve as for water-vapor </a:t>
            </a:r>
          </a:p>
          <a:p>
            <a:pPr lvl="1">
              <a:buNone/>
            </a:pPr>
            <a:r>
              <a:rPr lang="en-US" dirty="0" smtClean="0"/>
              <a:t>condensation. </a:t>
            </a:r>
          </a:p>
          <a:p>
            <a:pPr lvl="1">
              <a:buNone/>
            </a:pPr>
            <a:r>
              <a:rPr lang="en-US" dirty="0" smtClean="0"/>
              <a:t>(match demo)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upload.wikimedia.org/wikipedia/commons/7/73/Cirrus_cloud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847385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sz="2700" b="1" dirty="0" smtClean="0"/>
              <a:t>18.3</a:t>
            </a:r>
            <a:r>
              <a:rPr lang="en-US" b="1" dirty="0" smtClean="0"/>
              <a:t> </a:t>
            </a:r>
            <a:r>
              <a:rPr lang="en-US" b="1" dirty="0" smtClean="0">
                <a:latin typeface="Cooper Black" pitchFamily="18" charset="0"/>
              </a:rPr>
              <a:t>Cloud Types &amp; Precipitation</a:t>
            </a:r>
            <a:endParaRPr lang="en-US" dirty="0">
              <a:latin typeface="Cooper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r>
              <a:rPr lang="en-US" b="1" dirty="0" smtClean="0"/>
              <a:t>Clouds are classified on the basis of their form and height.</a:t>
            </a:r>
          </a:p>
          <a:p>
            <a:pPr lvl="1"/>
            <a:r>
              <a:rPr lang="en-US" b="1" dirty="0" smtClean="0"/>
              <a:t>Cirrus (</a:t>
            </a:r>
            <a:r>
              <a:rPr lang="en-US" b="1" i="1" dirty="0" smtClean="0"/>
              <a:t>cirrus = a curl of hair) clouds are high, white, and thin. </a:t>
            </a:r>
            <a:r>
              <a:rPr lang="en-US" i="1" dirty="0" smtClean="0"/>
              <a:t>They </a:t>
            </a:r>
            <a:r>
              <a:rPr lang="en-US" dirty="0" smtClean="0"/>
              <a:t>can occur as patches or as delicate veil-like sheets or extended wispy fibers that often have a feathery appearance.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52701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freewebs.com/thomp730/Cirrus%20clouds-Hor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5344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eteofelanitx.com/fotos_galeria/fotos_nuvols/cumul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9600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800" b="1" dirty="0" smtClean="0"/>
              <a:t>Cumulus (</a:t>
            </a:r>
            <a:r>
              <a:rPr lang="en-US" sz="4800" b="1" i="1" dirty="0" smtClean="0"/>
              <a:t>cumulus = a pile) clouds consist of rounded individual </a:t>
            </a:r>
            <a:r>
              <a:rPr lang="en-US" sz="4800" dirty="0" smtClean="0"/>
              <a:t>cloud masses.</a:t>
            </a:r>
          </a:p>
          <a:p>
            <a:pPr algn="ctr"/>
            <a:endParaRPr lang="en-US" sz="4800" dirty="0" smtClean="0"/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dirty="0" smtClean="0"/>
              <a:t> Normally, they have a flat base and the appearance of rising domes or towers.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ttp://www.canadiangeographic.ca/atlas/Images/Glossary/cumulu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86200"/>
            <a:ext cx="4464078" cy="2971800"/>
          </a:xfrm>
          <a:prstGeom prst="rect">
            <a:avLst/>
          </a:prstGeom>
          <a:noFill/>
        </p:spPr>
      </p:pic>
      <p:pic>
        <p:nvPicPr>
          <p:cNvPr id="44038" name="Picture 6" descr="http://apollo.lsc.vsc.edu/classes/met130/notes/chapter5/graphics/cu_con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8581" y="304800"/>
            <a:ext cx="4575419" cy="5791200"/>
          </a:xfrm>
          <a:prstGeom prst="rect">
            <a:avLst/>
          </a:prstGeom>
          <a:noFill/>
        </p:spPr>
      </p:pic>
      <p:pic>
        <p:nvPicPr>
          <p:cNvPr id="44040" name="Picture 8" descr="http://2.bp.blogspot.com/_BlPHmfHnnI4/SfLz5zX2q1I/AAAAAAAAB0w/0BtqWGXzSu0/s400/cloudy06_PartlyCloudy-1Dcs-18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7040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universe-review.ca/I09-15-strat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89379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04800"/>
            <a:ext cx="8229600" cy="4525963"/>
          </a:xfrm>
        </p:spPr>
        <p:txBody>
          <a:bodyPr/>
          <a:lstStyle/>
          <a:p>
            <a:r>
              <a:rPr lang="en-US" b="1" dirty="0" smtClean="0"/>
              <a:t>Stratus (</a:t>
            </a:r>
            <a:r>
              <a:rPr lang="en-US" b="1" i="1" dirty="0" smtClean="0"/>
              <a:t>stratum = a layer) clouds are best described as sheets or layers </a:t>
            </a:r>
            <a:r>
              <a:rPr lang="en-US" dirty="0" smtClean="0"/>
              <a:t>that cover much or all of the sky. While there may be minor breaks, there are no distinct individual cloud units.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geography.hunter.cuny.edu/~tbw/wc.notes/5.cond.precip/stratus.clouds.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0625" cy="3286125"/>
          </a:xfrm>
          <a:prstGeom prst="rect">
            <a:avLst/>
          </a:prstGeom>
          <a:noFill/>
        </p:spPr>
      </p:pic>
      <p:pic>
        <p:nvPicPr>
          <p:cNvPr id="46084" name="Picture 4" descr="http://mal.sbo.hampton.k12.va.us/mangus/mangus_images/strat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74320"/>
            <a:ext cx="4800600" cy="3483680"/>
          </a:xfrm>
          <a:prstGeom prst="rect">
            <a:avLst/>
          </a:prstGeom>
          <a:noFill/>
        </p:spPr>
      </p:pic>
      <p:pic>
        <p:nvPicPr>
          <p:cNvPr id="46086" name="Picture 6" descr="http://urbanext.illinois.edu/kalani/images/18_stratu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457200"/>
            <a:ext cx="3810000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es.lancs.ac.uk/hazelrigg/amy/Images/cloudchar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28600"/>
            <a:ext cx="9144000" cy="6386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www.weatherquestions.com/cloud_typ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is a VERY special substance!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Can exist in all three states with temp./pressure ranges found on Earth’s surface (water cycle)</a:t>
            </a:r>
          </a:p>
          <a:p>
            <a:r>
              <a:rPr lang="en-US" dirty="0" smtClean="0"/>
              <a:t>Less dense as solid!</a:t>
            </a:r>
          </a:p>
          <a:p>
            <a:r>
              <a:rPr lang="en-US" dirty="0" smtClean="0"/>
              <a:t>Ultimate solvent! (highly polar)</a:t>
            </a:r>
          </a:p>
          <a:p>
            <a:r>
              <a:rPr lang="en-US" dirty="0" smtClean="0"/>
              <a:t>High heat capacity! (Insulator/regulator)</a:t>
            </a:r>
          </a:p>
          <a:p>
            <a:r>
              <a:rPr lang="en-US" dirty="0" smtClean="0"/>
              <a:t>Cohesion/Adhesion (high surface tension/capillary forces that defy gravity)</a:t>
            </a:r>
          </a:p>
          <a:p>
            <a:r>
              <a:rPr lang="en-US" dirty="0" smtClean="0"/>
              <a:t>Transparent (visible EM)</a:t>
            </a:r>
          </a:p>
          <a:p>
            <a:r>
              <a:rPr lang="en-US" dirty="0" smtClean="0"/>
              <a:t>Chemically neutral (PH = 7)</a:t>
            </a:r>
          </a:p>
          <a:p>
            <a:r>
              <a:rPr lang="en-US" dirty="0" smtClean="0"/>
              <a:t>Just to name a few…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2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5" y="1371600"/>
            <a:ext cx="914469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15174" y="5900057"/>
            <a:ext cx="6112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Special and unique cloud types: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youtu.be/Vp-8M4Tvj_A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30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stuffintheair.com/images/f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27069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Fog is defined as a cloud with its base at or very near the ground.</a:t>
            </a:r>
            <a:endParaRPr lang="en-US" dirty="0"/>
          </a:p>
        </p:txBody>
      </p:sp>
      <p:pic>
        <p:nvPicPr>
          <p:cNvPr id="49156" name="Picture 4" descr="http://www.globalsecurity.org/military/library/policy/army/fm/55-501/image157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581400"/>
            <a:ext cx="6600009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4" y="76200"/>
            <a:ext cx="9118556" cy="672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6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" y="0"/>
            <a:ext cx="909986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93770" y="21776"/>
            <a:ext cx="2111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Roll Clouds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19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775"/>
            <a:ext cx="9144000" cy="60807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6495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Morning Glory Clouds or Roll Clouds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74714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Noctilucent Clou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38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6700" y="5468119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C000"/>
                </a:solidFill>
              </a:rPr>
              <a:t>Noctilucent</a:t>
            </a:r>
            <a:r>
              <a:rPr lang="en-US" sz="3200" b="1" dirty="0">
                <a:solidFill>
                  <a:srgbClr val="FFC000"/>
                </a:solidFill>
              </a:rPr>
              <a:t> </a:t>
            </a:r>
            <a:r>
              <a:rPr lang="en-US" sz="3200" b="1" dirty="0" smtClean="0">
                <a:solidFill>
                  <a:srgbClr val="FFC000"/>
                </a:solidFill>
              </a:rPr>
              <a:t>Clouds or Polar Mesospheric Clouds aka Night Shining Clouds – The highest clouds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5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nvil Clou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3600" y="2844225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Anvil Clouds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93653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l-anecdote.com/wp-content/uploads/2014/10/montagne-chapeau-altocumulus-lenticularis31-810x6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771" y="76200"/>
            <a:ext cx="7029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Altocumulus Lenticularis or Lens Clouds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42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l-anecdote.com/wp-content/uploads/2014/10/montagne-chapeau-altocumulus-lenticularis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3997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205261"/>
            <a:ext cx="7029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Altocumulus Lenticularis or Lens Clouds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0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burgstede.com/Travel/Patagonia%20(2005)/10%20-%20Los%20Glaciares%20NP/img_84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1772" y="0"/>
            <a:ext cx="7029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Altocumulus Lenticularis or Lens Clouds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47860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thumb/6/64/Capillarity.svg/170px-Capillarity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108" y="400833"/>
            <a:ext cx="2838450" cy="379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52108" y="4267200"/>
            <a:ext cx="2838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 tooltip="Capillary action"/>
              </a:rPr>
              <a:t>Capillary action</a:t>
            </a:r>
            <a:r>
              <a:rPr lang="en-US" dirty="0"/>
              <a:t> of water compared to </a:t>
            </a:r>
            <a:r>
              <a:rPr lang="en-US" dirty="0">
                <a:hlinkClick r:id="rId4" tooltip="Mercury (element)"/>
              </a:rPr>
              <a:t>mercury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811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cdn.idesignow.com/public_html/img/2011/09/lenticular_cloud_photo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50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6068438"/>
            <a:ext cx="7029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Altocumulus Lenticularis or Lens Clouds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02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Jacques Cousteau Clouds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9106319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559" y="261262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C000"/>
                </a:solidFill>
              </a:rPr>
              <a:t>Jacques Cousteau </a:t>
            </a:r>
            <a:r>
              <a:rPr lang="en-US" sz="3200" b="1" dirty="0" smtClean="0">
                <a:solidFill>
                  <a:srgbClr val="FFC000"/>
                </a:solidFill>
              </a:rPr>
              <a:t>Clouds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67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jacques cousteau clou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53159" y="609600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C000"/>
                </a:solidFill>
              </a:rPr>
              <a:t>Jacques Cousteau </a:t>
            </a:r>
            <a:r>
              <a:rPr lang="en-US" sz="3200" b="1" dirty="0" smtClean="0">
                <a:solidFill>
                  <a:srgbClr val="FFC000"/>
                </a:solidFill>
              </a:rPr>
              <a:t>Clouds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2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olar Stratospheric Clou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79" y="0"/>
            <a:ext cx="8331959" cy="687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33800" y="59436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C000"/>
                </a:solidFill>
              </a:rPr>
              <a:t>Polar Stratospheric Clouds</a:t>
            </a:r>
          </a:p>
        </p:txBody>
      </p:sp>
    </p:spTree>
    <p:extLst>
      <p:ext uri="{BB962C8B-B14F-4D97-AF65-F5344CB8AC3E}">
        <p14:creationId xmlns:p14="http://schemas.microsoft.com/office/powerpoint/2010/main" val="10727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.imgur.com/TSQRx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14" y="0"/>
            <a:ext cx="6858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981200"/>
            <a:ext cx="220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Mammatus</a:t>
            </a:r>
            <a:r>
              <a:rPr lang="en-US" sz="3200" b="1" dirty="0" smtClean="0">
                <a:solidFill>
                  <a:srgbClr val="FF0000"/>
                </a:solidFill>
              </a:rPr>
              <a:t> Clouds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7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takiete.pl/wp-content/uploads/2014/04/MGLhiK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67000" y="51054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Mammatus</a:t>
            </a:r>
            <a:r>
              <a:rPr lang="en-US" sz="3200" b="1" dirty="0" smtClean="0">
                <a:solidFill>
                  <a:srgbClr val="FF0000"/>
                </a:solidFill>
              </a:rPr>
              <a:t> Clouds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duskyswondersite.com/wp-content/uploads/2011/02/weather-clouds-like-dro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0" y="822609"/>
            <a:ext cx="9122229" cy="605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82584" y="152400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Mammatus</a:t>
            </a:r>
            <a:r>
              <a:rPr lang="en-US" sz="3200" b="1" dirty="0" smtClean="0">
                <a:solidFill>
                  <a:srgbClr val="FF0000"/>
                </a:solidFill>
              </a:rPr>
              <a:t> Clouds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81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-media-cache-ak0.pinimg.com/736x/1a/44/81/1a44813b73092f90c55b181ec719cc6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85" y="1143000"/>
            <a:ext cx="9164385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61507" y="441733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Mammatus</a:t>
            </a:r>
            <a:r>
              <a:rPr lang="en-US" sz="3200" b="1" dirty="0" smtClean="0">
                <a:solidFill>
                  <a:srgbClr val="FF0000"/>
                </a:solidFill>
              </a:rPr>
              <a:t> Clouds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51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Kelvin Helmholtz Wave Clou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1" y="609600"/>
            <a:ext cx="921258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84219" y="52901"/>
            <a:ext cx="5435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C000"/>
                </a:solidFill>
              </a:rPr>
              <a:t>Kelvin-Helmholtz Wave Cloud</a:t>
            </a:r>
          </a:p>
        </p:txBody>
      </p:sp>
    </p:spTree>
    <p:extLst>
      <p:ext uri="{BB962C8B-B14F-4D97-AF65-F5344CB8AC3E}">
        <p14:creationId xmlns:p14="http://schemas.microsoft.com/office/powerpoint/2010/main" val="1960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3.bp.blogspot.com/-QH9lPfngQ9g/TvK67TnQbaI/AAAAAAAAA0s/lsvP4U_Mapg/s1600/kelvin-helmholtz_kate-calder_660+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86"/>
            <a:ext cx="4762500" cy="26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s-media-cache-ak0.pinimg.com/736x/20/01/39/2001398532aa021566129f21e8b4d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71851"/>
            <a:ext cx="6248401" cy="408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s://encrypted-tbn3.gstatic.com/images?q=tbn:ANd9GcT7imvN6OqNhXcsXMLnZW2yvVSXeaIVqyretLOjzT8uZUeMPAixg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2657"/>
            <a:ext cx="3200400" cy="2715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51018" y="2895600"/>
            <a:ext cx="5435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C000"/>
                </a:solidFill>
              </a:rPr>
              <a:t>Kelvin-Helmholtz Wave Cloud</a:t>
            </a:r>
          </a:p>
        </p:txBody>
      </p:sp>
    </p:spTree>
    <p:extLst>
      <p:ext uri="{BB962C8B-B14F-4D97-AF65-F5344CB8AC3E}">
        <p14:creationId xmlns:p14="http://schemas.microsoft.com/office/powerpoint/2010/main" val="32368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651668"/>
              </p:ext>
            </p:extLst>
          </p:nvPr>
        </p:nvGraphicFramePr>
        <p:xfrm>
          <a:off x="-1" y="1"/>
          <a:ext cx="9144000" cy="6871019"/>
        </p:xfrm>
        <a:graphic>
          <a:graphicData uri="http://schemas.openxmlformats.org/drawingml/2006/table">
            <a:tbl>
              <a:tblPr/>
              <a:tblGrid>
                <a:gridCol w="1905001"/>
                <a:gridCol w="4190999"/>
                <a:gridCol w="3048000"/>
              </a:tblGrid>
              <a:tr h="52303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Physical state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Only substance occurring naturally in all three phases as solid, liquid, and gas on Earth's surface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Transfer of heat between ocean and atmosphere by phase change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8981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Dissolving ability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Dissolves more substances in greater quantities than any other common liquid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Important in chemical, physical, and biological processes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109303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Density: mass per unit volume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Density is determined by (1) temperature, (2) salinity, and (3) pressure, in that order of importance. The temperature of maximum density for pure water is 4 °C. For seawater, the freezing point decreases with increasing salinity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Controls oceanic vertical circulation, aids in heat distribution, and allows seasonal stratification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8981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Surface tension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Highest of all common liquids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Controls drop formation in rain and clouds; important in cell physiology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89811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Conduction of heat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Highest of all common liquids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Important on the small scale, especially on cellular level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8981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Heat capacity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Highest of all common solids and liquids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Prevents extreme range in Earth's temperatures (i.e., great heat moderator)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57204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Latent heat of fusion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Highest of all common liquids and most solids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Thermostatic heat-regulating effect due to the release of heat on freezing and absorption on melting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6992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Latent heat of vaporization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Highest of all common substances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Immense importance: a major factor in the transfer of heat in and between ocean and atmosphere, driving weather and climate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8981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Refractive index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Increases with increasing salinity and decreases with increasing temperature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Objects appear closer than in air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8981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Transparency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Relatively great for visible light; absorption high for infrared and ultraviolet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Important for photosynthesis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881476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Sound transmission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Good compared with other fluids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Allows for sonar and precision depth recorders to rapidly determine water depth, and to detect subsurface features and animals; sounds can be heard great distances underwater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8981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Compressibility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Only slight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Density changes only slightly with pressure/depth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8981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Boiling and melting points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Unusually high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Allows water to exist as a liquid on most of Earth</a:t>
                      </a:r>
                    </a:p>
                  </a:txBody>
                  <a:tcPr marL="25427" marR="25427" marT="12713" marB="12713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1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trangesounds.org/wp-content/uploads/2015/02/Kelvin-Helmholtz-clou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0"/>
            <a:ext cx="9133114" cy="608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6400" y="5029200"/>
            <a:ext cx="5435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C000"/>
                </a:solidFill>
              </a:rPr>
              <a:t>Kelvin-Helmholtz Wave Cloud</a:t>
            </a:r>
          </a:p>
        </p:txBody>
      </p:sp>
    </p:spTree>
    <p:extLst>
      <p:ext uri="{BB962C8B-B14F-4D97-AF65-F5344CB8AC3E}">
        <p14:creationId xmlns:p14="http://schemas.microsoft.com/office/powerpoint/2010/main" val="266596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6430962"/>
          </a:xfrm>
        </p:spPr>
        <p:txBody>
          <a:bodyPr anchor="t">
            <a:normAutofit/>
          </a:bodyPr>
          <a:lstStyle/>
          <a:p>
            <a:pPr algn="l"/>
            <a:r>
              <a:rPr lang="en-US" sz="2800" b="1" dirty="0" smtClean="0"/>
              <a:t>For precipitation to form, cloud droplets must grow in volume by roughly one million times.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dirty="0" smtClean="0"/>
              <a:t>• The </a:t>
            </a:r>
            <a:r>
              <a:rPr lang="en-US" sz="2800" b="1" dirty="0" smtClean="0"/>
              <a:t>Bergeron </a:t>
            </a:r>
            <a:br>
              <a:rPr lang="en-US" sz="2800" b="1" dirty="0" smtClean="0"/>
            </a:br>
            <a:r>
              <a:rPr lang="en-US" sz="2800" b="1" dirty="0" smtClean="0"/>
              <a:t>process </a:t>
            </a:r>
            <a:r>
              <a:rPr lang="en-US" sz="2800" dirty="0" smtClean="0"/>
              <a:t>is a theory </a:t>
            </a:r>
            <a:br>
              <a:rPr lang="en-US" sz="2800" dirty="0" smtClean="0"/>
            </a:br>
            <a:r>
              <a:rPr lang="en-US" sz="2800" dirty="0" smtClean="0"/>
              <a:t>that relates the </a:t>
            </a:r>
            <a:br>
              <a:rPr lang="en-US" sz="2800" dirty="0" smtClean="0"/>
            </a:br>
            <a:r>
              <a:rPr lang="en-US" sz="2800" dirty="0" smtClean="0"/>
              <a:t>formation of </a:t>
            </a:r>
            <a:br>
              <a:rPr lang="en-US" sz="2800" dirty="0" smtClean="0"/>
            </a:br>
            <a:r>
              <a:rPr lang="en-US" sz="2800" dirty="0" smtClean="0"/>
              <a:t>precipitation to </a:t>
            </a:r>
            <a:br>
              <a:rPr lang="en-US" sz="2800" dirty="0" smtClean="0"/>
            </a:br>
            <a:r>
              <a:rPr lang="en-US" sz="2800" dirty="0" err="1" smtClean="0"/>
              <a:t>supercooled</a:t>
            </a:r>
            <a:r>
              <a:rPr lang="en-US" sz="2800" dirty="0" smtClean="0"/>
              <a:t> clouds, </a:t>
            </a:r>
            <a:br>
              <a:rPr lang="en-US" sz="2800" dirty="0" smtClean="0"/>
            </a:br>
            <a:r>
              <a:rPr lang="en-US" sz="2800" dirty="0" smtClean="0"/>
              <a:t>freezing nuclei, and </a:t>
            </a:r>
            <a:br>
              <a:rPr lang="en-US" sz="2800" dirty="0" smtClean="0"/>
            </a:br>
            <a:r>
              <a:rPr lang="en-US" sz="2800" dirty="0" smtClean="0"/>
              <a:t>the different</a:t>
            </a:r>
            <a:br>
              <a:rPr lang="en-US" sz="2800" dirty="0" smtClean="0"/>
            </a:br>
            <a:r>
              <a:rPr lang="en-US" sz="2800" dirty="0" smtClean="0"/>
              <a:t>saturation levels of </a:t>
            </a:r>
            <a:br>
              <a:rPr lang="en-US" sz="2800" dirty="0" smtClean="0"/>
            </a:br>
            <a:r>
              <a:rPr lang="en-US" sz="2800" dirty="0" smtClean="0"/>
              <a:t>ice and liquid water.</a:t>
            </a:r>
            <a:endParaRPr lang="en-US" sz="2800" dirty="0"/>
          </a:p>
        </p:txBody>
      </p:sp>
      <p:pic>
        <p:nvPicPr>
          <p:cNvPr id="50178" name="Picture 2" descr="http://www.kidsgeo.com/images/bergeron-proc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371600"/>
            <a:ext cx="5479637" cy="524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geocities.com/nevilo/snowflake01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5181600" cy="5181600"/>
          </a:xfrm>
          <a:prstGeom prst="rect">
            <a:avLst/>
          </a:prstGeom>
          <a:noFill/>
        </p:spPr>
      </p:pic>
      <p:pic>
        <p:nvPicPr>
          <p:cNvPr id="51204" name="Picture 4" descr="http://www.sulekha.com/mstore/scarlett/albums/default/rain-drop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343400" y="2095805"/>
            <a:ext cx="4800600" cy="4762195"/>
          </a:xfrm>
          <a:prstGeom prst="rect">
            <a:avLst/>
          </a:prstGeom>
          <a:noFill/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4525963"/>
          </a:xfrm>
        </p:spPr>
        <p:txBody>
          <a:bodyPr/>
          <a:lstStyle/>
          <a:p>
            <a:r>
              <a:rPr lang="en-US" dirty="0" smtClean="0"/>
              <a:t>Water in the liquid state below 0ºC is said to be </a:t>
            </a:r>
            <a:r>
              <a:rPr lang="en-US" b="1" dirty="0" err="1" smtClean="0"/>
              <a:t>supercooled</a:t>
            </a:r>
            <a:r>
              <a:rPr lang="en-US" b="1" dirty="0" smtClean="0"/>
              <a:t>.</a:t>
            </a:r>
          </a:p>
          <a:p>
            <a:pPr lvl="1"/>
            <a:r>
              <a:rPr lang="en-US" dirty="0" err="1" smtClean="0"/>
              <a:t>Supercooled</a:t>
            </a:r>
            <a:r>
              <a:rPr lang="en-US" dirty="0" smtClean="0"/>
              <a:t> water will readily freeze if it touches a solid object.</a:t>
            </a:r>
          </a:p>
          <a:p>
            <a:r>
              <a:rPr lang="en-US" dirty="0" smtClean="0"/>
              <a:t>When air is saturated (100% relative humidity) with respect to water, it is </a:t>
            </a:r>
            <a:r>
              <a:rPr lang="en-US" b="1" dirty="0" smtClean="0"/>
              <a:t>supersaturated </a:t>
            </a:r>
            <a:r>
              <a:rPr lang="en-US" dirty="0" smtClean="0"/>
              <a:t>with respect to ice (greater than 100% humidity).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</a:t>
            </a:r>
            <a:r>
              <a:rPr lang="en-US" sz="2800" b="1" dirty="0" smtClean="0"/>
              <a:t>collision-coalescence process </a:t>
            </a:r>
            <a:r>
              <a:rPr lang="en-US" sz="2800" dirty="0" smtClean="0"/>
              <a:t>is a theory of </a:t>
            </a:r>
            <a:r>
              <a:rPr lang="en-US" sz="2800" u="sng" dirty="0" smtClean="0"/>
              <a:t>raindrop formation in warm clouds</a:t>
            </a:r>
            <a:r>
              <a:rPr lang="en-US" sz="2800" dirty="0" smtClean="0"/>
              <a:t> in which large cloud droplets collide and join together with smaller droplets to form a raindrop.</a:t>
            </a:r>
            <a:endParaRPr lang="en-US" sz="2800" dirty="0"/>
          </a:p>
        </p:txBody>
      </p:sp>
      <p:pic>
        <p:nvPicPr>
          <p:cNvPr id="52226" name="Picture 2" descr="http://www.srh.noaa.gov/ohx/educate/collision_coale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981200"/>
            <a:ext cx="580116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4525963"/>
          </a:xfrm>
        </p:spPr>
        <p:txBody>
          <a:bodyPr/>
          <a:lstStyle/>
          <a:p>
            <a:r>
              <a:rPr lang="en-US" b="1" dirty="0" smtClean="0"/>
              <a:t>The type of precipitation that reaches Earth’s surface depends on the temperature profile in the lowest few kilometers of the atmosphere.</a:t>
            </a:r>
          </a:p>
          <a:p>
            <a:pPr lvl="1"/>
            <a:r>
              <a:rPr lang="en-US" dirty="0" smtClean="0"/>
              <a:t>Rain, snow, sleet, glaze, and hail are all types of precipitation.</a:t>
            </a:r>
            <a:endParaRPr lang="en-US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352800"/>
            <a:ext cx="5002161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http://images.amazon.com/images/G/01/books/a-plus/Snowflake_300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827774"/>
            <a:ext cx="3286125" cy="3611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838200"/>
            <a:ext cx="535250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http://www.ktbs.com/images/gallery/lg_sleet-03-07-08-05-03-35_97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81000"/>
            <a:ext cx="3251200" cy="2438400"/>
          </a:xfrm>
          <a:prstGeom prst="rect">
            <a:avLst/>
          </a:prstGeom>
          <a:noFill/>
        </p:spPr>
      </p:pic>
      <p:pic>
        <p:nvPicPr>
          <p:cNvPr id="54278" name="Picture 6" descr="http://apollo.lsc.vsc.edu/classes/met130/notes/chapter7/graphics/freeze_rain_power_lin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220139"/>
            <a:ext cx="3060700" cy="3637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439602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http://www.rocbike.com/wp-content/uploads/2008/08/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1840" y="228600"/>
            <a:ext cx="3992609" cy="2667000"/>
          </a:xfrm>
          <a:prstGeom prst="rect">
            <a:avLst/>
          </a:prstGeom>
          <a:noFill/>
        </p:spPr>
      </p:pic>
      <p:pic>
        <p:nvPicPr>
          <p:cNvPr id="55302" name="Picture 6" descr="http://www.vistavirtualtours.com/images/07-18-04-sm-1rainclou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2200" y="3657600"/>
            <a:ext cx="4013200" cy="300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3.bp.blogspot.com/-xUkD8POEJqw/U3j35ILbq3I/AAAAAAAAIQ0/Q7H1Pj2ixho/s1600/cubic-metre-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7984152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09600" y="0"/>
            <a:ext cx="5486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Water is </a:t>
            </a:r>
            <a:r>
              <a:rPr lang="en-US" dirty="0" err="1" smtClean="0"/>
              <a:t>soooo</a:t>
            </a:r>
            <a:r>
              <a:rPr lang="en-US" dirty="0" smtClean="0"/>
              <a:t> heavy!!!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49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is so heavy!!!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1m</a:t>
            </a:r>
            <a:r>
              <a:rPr lang="en-US" baseline="30000" dirty="0" smtClean="0"/>
              <a:t>3</a:t>
            </a:r>
            <a:r>
              <a:rPr lang="en-US" dirty="0" smtClean="0"/>
              <a:t> = 1000 liters; 1 liter water = 1 kg, how many kg is 1m</a:t>
            </a:r>
            <a:r>
              <a:rPr lang="en-US" baseline="30000" dirty="0" smtClean="0"/>
              <a:t>3</a:t>
            </a:r>
            <a:r>
              <a:rPr lang="en-US" dirty="0" smtClean="0"/>
              <a:t>?</a:t>
            </a:r>
          </a:p>
          <a:p>
            <a:r>
              <a:rPr lang="en-US" dirty="0" smtClean="0"/>
              <a:t>1000kg</a:t>
            </a:r>
          </a:p>
          <a:p>
            <a:r>
              <a:rPr lang="en-US" dirty="0" smtClean="0"/>
              <a:t>1 kg = 2.204 </a:t>
            </a:r>
            <a:r>
              <a:rPr lang="en-US" dirty="0" err="1" smtClean="0"/>
              <a:t>lbs</a:t>
            </a:r>
            <a:r>
              <a:rPr lang="en-US" dirty="0" smtClean="0"/>
              <a:t>, so 1m</a:t>
            </a:r>
            <a:r>
              <a:rPr lang="en-US" baseline="30000" dirty="0" smtClean="0"/>
              <a:t>3</a:t>
            </a:r>
            <a:r>
              <a:rPr lang="en-US" dirty="0" smtClean="0"/>
              <a:t> water = ? </a:t>
            </a:r>
            <a:r>
              <a:rPr lang="en-US" dirty="0" err="1" smtClean="0"/>
              <a:t>Lbs</a:t>
            </a:r>
            <a:endParaRPr lang="en-US" dirty="0" smtClean="0"/>
          </a:p>
          <a:p>
            <a:r>
              <a:rPr lang="en-US" dirty="0" smtClean="0"/>
              <a:t>2204 </a:t>
            </a:r>
            <a:r>
              <a:rPr lang="en-US" dirty="0" err="1" smtClean="0"/>
              <a:t>lbs</a:t>
            </a:r>
            <a:r>
              <a:rPr lang="en-US" dirty="0" smtClean="0"/>
              <a:t>!</a:t>
            </a:r>
          </a:p>
          <a:p>
            <a:r>
              <a:rPr lang="en-US" dirty="0" smtClean="0"/>
              <a:t>Total volume of water on Earth = 1,338,000,000</a:t>
            </a:r>
            <a:r>
              <a:rPr lang="en-US" dirty="0"/>
              <a:t> </a:t>
            </a:r>
            <a:r>
              <a:rPr lang="en-US" dirty="0" smtClean="0"/>
              <a:t>km</a:t>
            </a:r>
            <a:r>
              <a:rPr lang="en-US" baseline="30000" dirty="0" smtClean="0"/>
              <a:t>3</a:t>
            </a:r>
          </a:p>
          <a:p>
            <a:r>
              <a:rPr lang="en-US" dirty="0" smtClean="0"/>
              <a:t>Total weight of all the water?</a:t>
            </a:r>
          </a:p>
          <a:p>
            <a:r>
              <a:rPr lang="en-US" dirty="0" smtClean="0"/>
              <a:t>2,948,952,000,000,000 </a:t>
            </a:r>
            <a:r>
              <a:rPr lang="en-US" dirty="0" err="1" smtClean="0"/>
              <a:t>lbs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84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22434</TotalTime>
  <Words>1731</Words>
  <Application>Microsoft Office PowerPoint</Application>
  <PresentationFormat>On-screen Show (4:3)</PresentationFormat>
  <Paragraphs>173</Paragraphs>
  <Slides>76</Slides>
  <Notes>5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7" baseType="lpstr">
      <vt:lpstr>Office Theme</vt:lpstr>
      <vt:lpstr>Chapter 18  Moisture, Clouds, &amp; Precipitation</vt:lpstr>
      <vt:lpstr>18.1 Water in the Atmosphere</vt:lpstr>
      <vt:lpstr>Water in the Atmosphere</vt:lpstr>
      <vt:lpstr>Water is a VERY special substance!</vt:lpstr>
      <vt:lpstr>Water is a VERY special substance!</vt:lpstr>
      <vt:lpstr>PowerPoint Presentation</vt:lpstr>
      <vt:lpstr>PowerPoint Presentation</vt:lpstr>
      <vt:lpstr>PowerPoint Presentation</vt:lpstr>
      <vt:lpstr>Water is so heavy!!!</vt:lpstr>
      <vt:lpstr>Energy determines the state!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Check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Hygrometers are a common and basic tool used to measure the amount of humidity in the atmosphere. There are two common types of hygrometer: the simplest is a dry and wet bulb psychrometer (you can make one of these at home), or the slightly more complex version is called a mechanical hygrometer.</vt:lpstr>
      <vt:lpstr>18.2   Cloud Formation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18.3 Cloud Types &amp; Precipitation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Fog is defined as a cloud with its base at or very near the ground.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precipitation to form, cloud droplets must grow in volume by roughly one million times.  • The Bergeron  process is a theory  that relates the  formation of  precipitation to  supercooled clouds,  freezing nuclei, and  the different saturation levels of  ice and liquid water.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18  Moisture, Clouds, &amp; Precipitation</dc:title>
  <dc:creator>User</dc:creator>
  <cp:lastModifiedBy>Builder</cp:lastModifiedBy>
  <cp:revision>78</cp:revision>
  <dcterms:created xsi:type="dcterms:W3CDTF">2009-06-05T14:11:14Z</dcterms:created>
  <dcterms:modified xsi:type="dcterms:W3CDTF">2016-01-06T13:01:46Z</dcterms:modified>
</cp:coreProperties>
</file>